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9144000" cy="5143500" type="screen16x9"/>
  <p:notesSz cx="6858000" cy="9144000"/>
  <p:embeddedFontLst>
    <p:embeddedFont>
      <p:font typeface="Sniglet" panose="02020500000000000000" charset="0"/>
      <p:regular r:id="rId23"/>
    </p:embeddedFont>
    <p:embeddedFont>
      <p:font typeface="Walter Turncoat" panose="02020500000000000000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jmlr3WmXMfWWosne8z4gzzg4Lz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" name="Google Shape;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"/>
          <p:cNvSpPr txBox="1">
            <a:spLocks noGrp="1"/>
          </p:cNvSpPr>
          <p:nvPr>
            <p:ph type="ctrTitle"/>
          </p:nvPr>
        </p:nvSpPr>
        <p:spPr>
          <a:xfrm>
            <a:off x="758700" y="1438072"/>
            <a:ext cx="7772400" cy="25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Body Detection-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am i right while working out?</a:t>
            </a:r>
            <a:endParaRPr/>
          </a:p>
        </p:txBody>
      </p:sp>
      <p:grpSp>
        <p:nvGrpSpPr>
          <p:cNvPr id="20" name="Google Shape;20;p1"/>
          <p:cNvGrpSpPr/>
          <p:nvPr/>
        </p:nvGrpSpPr>
        <p:grpSpPr>
          <a:xfrm rot="2194107">
            <a:off x="232951" y="2844681"/>
            <a:ext cx="1014485" cy="642684"/>
            <a:chOff x="238125" y="1918825"/>
            <a:chExt cx="1042450" cy="660400"/>
          </a:xfrm>
        </p:grpSpPr>
        <p:sp>
          <p:nvSpPr>
            <p:cNvPr id="21" name="Google Shape;21;p1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23;p1"/>
          <p:cNvGrpSpPr/>
          <p:nvPr/>
        </p:nvGrpSpPr>
        <p:grpSpPr>
          <a:xfrm rot="-5988218">
            <a:off x="7876346" y="995910"/>
            <a:ext cx="750227" cy="664179"/>
            <a:chOff x="1113100" y="2199475"/>
            <a:chExt cx="801900" cy="709925"/>
          </a:xfrm>
        </p:grpSpPr>
        <p:sp>
          <p:nvSpPr>
            <p:cNvPr id="24" name="Google Shape;24;p1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1"/>
          <p:cNvSpPr/>
          <p:nvPr/>
        </p:nvSpPr>
        <p:spPr>
          <a:xfrm>
            <a:off x="1667975" y="2125750"/>
            <a:ext cx="1797883" cy="108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2260350" y="3982075"/>
            <a:ext cx="4751656" cy="108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"/>
          <p:cNvSpPr txBox="1"/>
          <p:nvPr/>
        </p:nvSpPr>
        <p:spPr>
          <a:xfrm>
            <a:off x="5901796" y="4107641"/>
            <a:ext cx="2629304" cy="71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第九組</a:t>
            </a:r>
            <a:endParaRPr sz="54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33" name="Google Shape;133;p12"/>
          <p:cNvSpPr txBox="1">
            <a:spLocks noGrp="1"/>
          </p:cNvSpPr>
          <p:nvPr>
            <p:ph type="ctrTitle"/>
          </p:nvPr>
        </p:nvSpPr>
        <p:spPr>
          <a:xfrm>
            <a:off x="783600" y="532425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3.   實作方式</a:t>
            </a:r>
            <a:endParaRPr sz="2200"/>
          </a:p>
        </p:txBody>
      </p:sp>
      <p:sp>
        <p:nvSpPr>
          <p:cNvPr id="134" name="Google Shape;134;p12"/>
          <p:cNvSpPr/>
          <p:nvPr/>
        </p:nvSpPr>
        <p:spPr>
          <a:xfrm>
            <a:off x="852121" y="452073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2"/>
          <p:cNvSpPr txBox="1">
            <a:spLocks noGrp="1"/>
          </p:cNvSpPr>
          <p:nvPr>
            <p:ph type="subTitle" idx="1"/>
          </p:nvPr>
        </p:nvSpPr>
        <p:spPr>
          <a:xfrm>
            <a:off x="1105075" y="1172550"/>
            <a:ext cx="70521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OpenCV 提供圖像處理及圖像識別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偵測人的動作產生各個身體部位的位置及向量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透過向量計算出角度</a:t>
            </a:r>
            <a:endParaRPr sz="2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ctrTitle"/>
          </p:nvPr>
        </p:nvSpPr>
        <p:spPr>
          <a:xfrm>
            <a:off x="783600" y="532425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3.   實作方式</a:t>
            </a:r>
            <a:endParaRPr sz="2200"/>
          </a:p>
        </p:txBody>
      </p:sp>
      <p:sp>
        <p:nvSpPr>
          <p:cNvPr id="142" name="Google Shape;142;p13"/>
          <p:cNvSpPr/>
          <p:nvPr/>
        </p:nvSpPr>
        <p:spPr>
          <a:xfrm>
            <a:off x="852121" y="452073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"/>
          </p:nvPr>
        </p:nvSpPr>
        <p:spPr>
          <a:xfrm>
            <a:off x="1105075" y="1172550"/>
            <a:ext cx="70521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Tkinter 提供圖形化介面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讓使用者透過介面選擇要做的健身動作。</a:t>
            </a:r>
            <a:endParaRPr sz="2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ctrTitle"/>
          </p:nvPr>
        </p:nvSpPr>
        <p:spPr>
          <a:xfrm>
            <a:off x="783600" y="532425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3.   實作方式</a:t>
            </a:r>
            <a:endParaRPr sz="2200"/>
          </a:p>
        </p:txBody>
      </p:sp>
      <p:sp>
        <p:nvSpPr>
          <p:cNvPr id="150" name="Google Shape;150;p14"/>
          <p:cNvSpPr/>
          <p:nvPr/>
        </p:nvSpPr>
        <p:spPr>
          <a:xfrm>
            <a:off x="852121" y="452073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"/>
          </p:nvPr>
        </p:nvSpPr>
        <p:spPr>
          <a:xfrm>
            <a:off x="1105075" y="1172550"/>
            <a:ext cx="7052100" cy="334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209"/>
            </a:stretch>
          </a:blip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 </a:t>
            </a:r>
            <a:endParaRPr/>
          </a:p>
        </p:txBody>
      </p:sp>
      <p:grpSp>
        <p:nvGrpSpPr>
          <p:cNvPr id="152" name="Google Shape;152;p14"/>
          <p:cNvGrpSpPr/>
          <p:nvPr/>
        </p:nvGrpSpPr>
        <p:grpSpPr>
          <a:xfrm>
            <a:off x="5120102" y="456186"/>
            <a:ext cx="3842665" cy="4472236"/>
            <a:chOff x="5120102" y="456186"/>
            <a:chExt cx="3842665" cy="4472236"/>
          </a:xfrm>
        </p:grpSpPr>
        <p:grpSp>
          <p:nvGrpSpPr>
            <p:cNvPr id="153" name="Google Shape;153;p14"/>
            <p:cNvGrpSpPr/>
            <p:nvPr/>
          </p:nvGrpSpPr>
          <p:grpSpPr>
            <a:xfrm>
              <a:off x="5120102" y="456186"/>
              <a:ext cx="3842665" cy="4472236"/>
              <a:chOff x="3125754" y="-449148"/>
              <a:chExt cx="5947650" cy="5947651"/>
            </a:xfrm>
          </p:grpSpPr>
          <p:pic>
            <p:nvPicPr>
              <p:cNvPr id="154" name="Google Shape;154;p14" descr="坐标轴(Koordinatenachse) - ZHZ.wiki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125754" y="-449148"/>
                <a:ext cx="5947650" cy="5947651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55" name="Google Shape;155;p14"/>
              <p:cNvCxnSpPr/>
              <p:nvPr/>
            </p:nvCxnSpPr>
            <p:spPr>
              <a:xfrm flipH="1">
                <a:off x="5968414" y="1425871"/>
                <a:ext cx="1450667" cy="1390451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56" name="Google Shape;156;p14"/>
              <p:cNvSpPr txBox="1"/>
              <p:nvPr/>
            </p:nvSpPr>
            <p:spPr>
              <a:xfrm>
                <a:off x="6989460" y="2462937"/>
                <a:ext cx="1372563" cy="5337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Sniglet"/>
                  <a:buNone/>
                </a:pPr>
                <a:r>
                  <a:rPr lang="en" sz="23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(1, 0)</a:t>
                </a:r>
                <a:endParaRPr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Sniglet"/>
                  <a:buNone/>
                </a:pPr>
                <a:endParaRPr sz="2300" b="0" i="0" u="none" strike="noStrike" cap="none">
                  <a:solidFill>
                    <a:schemeClr val="lt1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  <p:cxnSp>
            <p:nvCxnSpPr>
              <p:cNvPr id="157" name="Google Shape;157;p14"/>
              <p:cNvCxnSpPr/>
              <p:nvPr/>
            </p:nvCxnSpPr>
            <p:spPr>
              <a:xfrm rot="10800000">
                <a:off x="5968412" y="2816322"/>
                <a:ext cx="849430" cy="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58" name="Google Shape;158;p14"/>
              <p:cNvSpPr txBox="1"/>
              <p:nvPr/>
            </p:nvSpPr>
            <p:spPr>
              <a:xfrm>
                <a:off x="7419081" y="892125"/>
                <a:ext cx="1561806" cy="5337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Sniglet"/>
                  <a:buNone/>
                </a:pPr>
                <a:r>
                  <a:rPr lang="en" sz="23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(x, y)</a:t>
                </a:r>
                <a:endParaRPr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Sniglet"/>
                  <a:buNone/>
                </a:pPr>
                <a:endParaRPr sz="2300" b="0" i="0" u="none" strike="noStrike" cap="none">
                  <a:solidFill>
                    <a:schemeClr val="lt1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</p:grpSp>
        <p:sp>
          <p:nvSpPr>
            <p:cNvPr id="159" name="Google Shape;159;p14"/>
            <p:cNvSpPr/>
            <p:nvPr/>
          </p:nvSpPr>
          <p:spPr>
            <a:xfrm>
              <a:off x="6993729" y="2557574"/>
              <a:ext cx="462223" cy="705675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rgbClr val="2180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ctrTitle"/>
          </p:nvPr>
        </p:nvSpPr>
        <p:spPr>
          <a:xfrm>
            <a:off x="783600" y="532425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3.   實作方式</a:t>
            </a:r>
            <a:endParaRPr sz="2200"/>
          </a:p>
        </p:txBody>
      </p:sp>
      <p:sp>
        <p:nvSpPr>
          <p:cNvPr id="166" name="Google Shape;166;p15"/>
          <p:cNvSpPr/>
          <p:nvPr/>
        </p:nvSpPr>
        <p:spPr>
          <a:xfrm>
            <a:off x="852121" y="452073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5"/>
          <p:cNvSpPr txBox="1">
            <a:spLocks noGrp="1"/>
          </p:cNvSpPr>
          <p:nvPr>
            <p:ph type="subTitle" idx="1"/>
          </p:nvPr>
        </p:nvSpPr>
        <p:spPr>
          <a:xfrm>
            <a:off x="1105075" y="1172550"/>
            <a:ext cx="70521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300"/>
              <a:t>numpy.arctan2(y, x)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300"/>
              <a:t>計算 (x, y) 和 (a, b) 形成的弧度?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300"/>
              <a:t>numpy.arctan2(y, x) – 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300"/>
              <a:t>numpy.arctan2(b, a)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2300"/>
          </a:p>
        </p:txBody>
      </p:sp>
      <p:grpSp>
        <p:nvGrpSpPr>
          <p:cNvPr id="168" name="Google Shape;168;p15"/>
          <p:cNvGrpSpPr/>
          <p:nvPr/>
        </p:nvGrpSpPr>
        <p:grpSpPr>
          <a:xfrm>
            <a:off x="5120102" y="456186"/>
            <a:ext cx="3842665" cy="4472236"/>
            <a:chOff x="3125754" y="-449148"/>
            <a:chExt cx="5947650" cy="5947651"/>
          </a:xfrm>
        </p:grpSpPr>
        <p:pic>
          <p:nvPicPr>
            <p:cNvPr id="169" name="Google Shape;169;p15" descr="坐标轴(Koordinatenachse) - ZHZ.wik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25754" y="-449148"/>
              <a:ext cx="5947650" cy="59476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0" name="Google Shape;170;p15"/>
            <p:cNvCxnSpPr/>
            <p:nvPr/>
          </p:nvCxnSpPr>
          <p:spPr>
            <a:xfrm flipH="1">
              <a:off x="5894411" y="1425871"/>
              <a:ext cx="1517733" cy="1470059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71" name="Google Shape;171;p15"/>
            <p:cNvSpPr txBox="1"/>
            <p:nvPr/>
          </p:nvSpPr>
          <p:spPr>
            <a:xfrm>
              <a:off x="7412144" y="3372278"/>
              <a:ext cx="1372563" cy="533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Sniglet"/>
                <a:buNone/>
              </a:pPr>
              <a:r>
                <a:rPr lang="en" sz="2300" b="0" i="0" u="none" strike="noStrike" cap="none">
                  <a:solidFill>
                    <a:schemeClr val="lt1"/>
                  </a:solidFill>
                  <a:latin typeface="Sniglet"/>
                  <a:ea typeface="Sniglet"/>
                  <a:cs typeface="Sniglet"/>
                  <a:sym typeface="Sniglet"/>
                </a:rPr>
                <a:t>(a, b)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Sniglet"/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cxnSp>
          <p:nvCxnSpPr>
            <p:cNvPr id="172" name="Google Shape;172;p15"/>
            <p:cNvCxnSpPr/>
            <p:nvPr/>
          </p:nvCxnSpPr>
          <p:spPr>
            <a:xfrm rot="10800000">
              <a:off x="5933760" y="2821437"/>
              <a:ext cx="1475246" cy="996816"/>
            </a:xfrm>
            <a:prstGeom prst="straightConnector1">
              <a:avLst/>
            </a:prstGeom>
            <a:noFill/>
            <a:ln w="57150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73" name="Google Shape;173;p15"/>
            <p:cNvSpPr txBox="1"/>
            <p:nvPr/>
          </p:nvSpPr>
          <p:spPr>
            <a:xfrm>
              <a:off x="7419081" y="892125"/>
              <a:ext cx="1561806" cy="533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Sniglet"/>
                <a:buNone/>
              </a:pPr>
              <a:r>
                <a:rPr lang="en" sz="2300" b="0" i="0" u="none" strike="noStrike" cap="none">
                  <a:solidFill>
                    <a:schemeClr val="lt1"/>
                  </a:solidFill>
                  <a:latin typeface="Sniglet"/>
                  <a:ea typeface="Sniglet"/>
                  <a:cs typeface="Sniglet"/>
                  <a:sym typeface="Sniglet"/>
                </a:rPr>
                <a:t>(x, y)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Sniglet"/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ctrTitle"/>
          </p:nvPr>
        </p:nvSpPr>
        <p:spPr>
          <a:xfrm>
            <a:off x="783600" y="532425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3.   實作方式</a:t>
            </a:r>
            <a:endParaRPr sz="2200"/>
          </a:p>
        </p:txBody>
      </p:sp>
      <p:sp>
        <p:nvSpPr>
          <p:cNvPr id="180" name="Google Shape;180;p16"/>
          <p:cNvSpPr/>
          <p:nvPr/>
        </p:nvSpPr>
        <p:spPr>
          <a:xfrm>
            <a:off x="852121" y="452073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1"/>
          </p:nvPr>
        </p:nvSpPr>
        <p:spPr>
          <a:xfrm>
            <a:off x="1105075" y="1172550"/>
            <a:ext cx="70521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300"/>
              <a:t>Error neglect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小幅度的角度變化會被視為人物抖動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</p:txBody>
      </p:sp>
      <p:pic>
        <p:nvPicPr>
          <p:cNvPr id="182" name="Google Shape;18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075" y="2846550"/>
            <a:ext cx="5258534" cy="1352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>
            <a:spLocks noGrp="1"/>
          </p:cNvSpPr>
          <p:nvPr>
            <p:ph type="ctrTitle"/>
          </p:nvPr>
        </p:nvSpPr>
        <p:spPr>
          <a:xfrm>
            <a:off x="685800" y="2846005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4.</a:t>
            </a:r>
            <a:endParaRPr sz="6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88" name="Google Shape;188;p17"/>
          <p:cNvSpPr/>
          <p:nvPr/>
        </p:nvSpPr>
        <p:spPr>
          <a:xfrm>
            <a:off x="3617075" y="1137688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ctrTitle"/>
          </p:nvPr>
        </p:nvSpPr>
        <p:spPr>
          <a:xfrm>
            <a:off x="596875" y="532325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4.    Demo</a:t>
            </a:r>
            <a:endParaRPr sz="2200"/>
          </a:p>
        </p:txBody>
      </p:sp>
      <p:sp>
        <p:nvSpPr>
          <p:cNvPr id="196" name="Google Shape;196;p18"/>
          <p:cNvSpPr/>
          <p:nvPr/>
        </p:nvSpPr>
        <p:spPr>
          <a:xfrm>
            <a:off x="852121" y="452073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1"/>
          </p:nvPr>
        </p:nvSpPr>
        <p:spPr>
          <a:xfrm>
            <a:off x="1105075" y="1172550"/>
            <a:ext cx="70521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300"/>
              <a:t>1 . 啞鈴</a:t>
            </a:r>
            <a:endParaRPr sz="23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●"/>
            </a:pPr>
            <a:r>
              <a:rPr lang="en" sz="2300"/>
              <a:t>手肘貼緊身體 -&gt; 手肘、肩膀、臀部</a:t>
            </a:r>
            <a:endParaRPr sz="2300"/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endParaRPr sz="23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●"/>
            </a:pPr>
            <a:r>
              <a:rPr lang="en" sz="2300"/>
              <a:t>舉啞鈴 -&gt; 肩膀、手肘、手腕</a:t>
            </a:r>
            <a:endParaRPr sz="2300"/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endParaRPr sz="23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●"/>
            </a:pPr>
            <a:r>
              <a:rPr lang="en" sz="2300"/>
              <a:t>舉起、放下的角度判定</a:t>
            </a:r>
            <a:endParaRPr sz="2300"/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endParaRPr sz="2300"/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</p:txBody>
      </p:sp>
      <p:grpSp>
        <p:nvGrpSpPr>
          <p:cNvPr id="198" name="Google Shape;198;p18"/>
          <p:cNvGrpSpPr/>
          <p:nvPr/>
        </p:nvGrpSpPr>
        <p:grpSpPr>
          <a:xfrm>
            <a:off x="6183182" y="2074045"/>
            <a:ext cx="2377445" cy="2377445"/>
            <a:chOff x="5977620" y="2143105"/>
            <a:chExt cx="2377445" cy="2377445"/>
          </a:xfrm>
        </p:grpSpPr>
        <p:pic>
          <p:nvPicPr>
            <p:cNvPr id="199" name="Google Shape;19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77620" y="2143105"/>
              <a:ext cx="2377445" cy="237744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0" name="Google Shape;200;p18"/>
            <p:cNvCxnSpPr/>
            <p:nvPr/>
          </p:nvCxnSpPr>
          <p:spPr>
            <a:xfrm>
              <a:off x="7591647" y="2651051"/>
              <a:ext cx="430558" cy="117667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1" name="Google Shape;201;p18"/>
            <p:cNvCxnSpPr/>
            <p:nvPr/>
          </p:nvCxnSpPr>
          <p:spPr>
            <a:xfrm flipH="1">
              <a:off x="6445042" y="3827721"/>
              <a:ext cx="1588711" cy="260707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2" name="Google Shape;202;p18"/>
            <p:cNvSpPr/>
            <p:nvPr/>
          </p:nvSpPr>
          <p:spPr>
            <a:xfrm rot="-5400000">
              <a:off x="7481565" y="3521228"/>
              <a:ext cx="808074" cy="737449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18"/>
          <p:cNvSpPr txBox="1"/>
          <p:nvPr/>
        </p:nvSpPr>
        <p:spPr>
          <a:xfrm>
            <a:off x="6735783" y="4811278"/>
            <a:ext cx="2334754" cy="26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niglet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圖源 https://www.tukuppt.com/muban/nbgrvvwb.html</a:t>
            </a:r>
            <a:endParaRPr sz="7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04" name="Google Shape;204;p18"/>
          <p:cNvSpPr txBox="1"/>
          <p:nvPr/>
        </p:nvSpPr>
        <p:spPr>
          <a:xfrm>
            <a:off x="54825" y="4823898"/>
            <a:ext cx="2928676" cy="226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niglet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https://www.sportsplanetmag.com/article/desc/16092114211490475</a:t>
            </a:r>
            <a:endParaRPr sz="7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596875" y="532325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4.    Demo</a:t>
            </a:r>
            <a:endParaRPr sz="2200"/>
          </a:p>
        </p:txBody>
      </p:sp>
      <p:sp>
        <p:nvSpPr>
          <p:cNvPr id="211" name="Google Shape;211;p19"/>
          <p:cNvSpPr/>
          <p:nvPr/>
        </p:nvSpPr>
        <p:spPr>
          <a:xfrm>
            <a:off x="852121" y="452073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啞鈴">
            <a:hlinkClick r:id="" action="ppaction://media"/>
            <a:extLst>
              <a:ext uri="{FF2B5EF4-FFF2-40B4-BE49-F238E27FC236}">
                <a16:creationId xmlns:a16="http://schemas.microsoft.com/office/drawing/2014/main" id="{3FC3C447-6F64-469E-83B0-61702D5D2D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9703" y="1027167"/>
            <a:ext cx="6464594" cy="3636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18" name="Google Shape;218;p20"/>
          <p:cNvSpPr txBox="1">
            <a:spLocks noGrp="1"/>
          </p:cNvSpPr>
          <p:nvPr>
            <p:ph type="ctrTitle"/>
          </p:nvPr>
        </p:nvSpPr>
        <p:spPr>
          <a:xfrm>
            <a:off x="596875" y="532325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4.    Demo</a:t>
            </a:r>
            <a:endParaRPr sz="2200"/>
          </a:p>
        </p:txBody>
      </p:sp>
      <p:sp>
        <p:nvSpPr>
          <p:cNvPr id="219" name="Google Shape;219;p20"/>
          <p:cNvSpPr/>
          <p:nvPr/>
        </p:nvSpPr>
        <p:spPr>
          <a:xfrm>
            <a:off x="852121" y="452073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0"/>
          <p:cNvSpPr txBox="1">
            <a:spLocks noGrp="1"/>
          </p:cNvSpPr>
          <p:nvPr>
            <p:ph type="subTitle" idx="1"/>
          </p:nvPr>
        </p:nvSpPr>
        <p:spPr>
          <a:xfrm>
            <a:off x="1105075" y="1172550"/>
            <a:ext cx="70521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2. 深蹲</a:t>
            </a:r>
            <a:endParaRPr sz="23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●"/>
            </a:pPr>
            <a:r>
              <a:rPr lang="en" sz="2300"/>
              <a:t>身體前傾 -&gt; 肩膀、臀部、腳踝</a:t>
            </a:r>
            <a:endParaRPr sz="2300"/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endParaRPr sz="23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●"/>
            </a:pPr>
            <a:r>
              <a:rPr lang="en" sz="2300"/>
              <a:t>腳彎曲 -&gt; 臀部、膝蓋、腳踝</a:t>
            </a:r>
            <a:endParaRPr sz="2300"/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endParaRPr sz="23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●"/>
            </a:pPr>
            <a:r>
              <a:rPr lang="en" sz="2300"/>
              <a:t>蹲下、站立的角度判定</a:t>
            </a:r>
            <a:endParaRPr sz="2300"/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endParaRPr sz="23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●"/>
            </a:pPr>
            <a:r>
              <a:rPr lang="en" sz="2300"/>
              <a:t>面不要朝地</a:t>
            </a:r>
            <a:endParaRPr sz="2300"/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</p:txBody>
      </p:sp>
      <p:grpSp>
        <p:nvGrpSpPr>
          <p:cNvPr id="221" name="Google Shape;221;p20"/>
          <p:cNvGrpSpPr/>
          <p:nvPr/>
        </p:nvGrpSpPr>
        <p:grpSpPr>
          <a:xfrm>
            <a:off x="5718650" y="1060620"/>
            <a:ext cx="3425350" cy="3927605"/>
            <a:chOff x="5808971" y="209345"/>
            <a:chExt cx="4336156" cy="4724809"/>
          </a:xfrm>
        </p:grpSpPr>
        <p:pic>
          <p:nvPicPr>
            <p:cNvPr id="222" name="Google Shape;2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08971" y="209345"/>
              <a:ext cx="4336156" cy="472480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3" name="Google Shape;223;p20"/>
            <p:cNvCxnSpPr/>
            <p:nvPr/>
          </p:nvCxnSpPr>
          <p:spPr>
            <a:xfrm>
              <a:off x="6593730" y="2997853"/>
              <a:ext cx="1051113" cy="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20"/>
            <p:cNvCxnSpPr/>
            <p:nvPr/>
          </p:nvCxnSpPr>
          <p:spPr>
            <a:xfrm flipH="1">
              <a:off x="7034714" y="2997853"/>
              <a:ext cx="610130" cy="1465572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5" name="Google Shape;225;p20"/>
            <p:cNvSpPr/>
            <p:nvPr/>
          </p:nvSpPr>
          <p:spPr>
            <a:xfrm rot="-10629203">
              <a:off x="7174703" y="2691123"/>
              <a:ext cx="688660" cy="613457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ctrTitle"/>
          </p:nvPr>
        </p:nvSpPr>
        <p:spPr>
          <a:xfrm>
            <a:off x="596875" y="532325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4.    Demo</a:t>
            </a:r>
            <a:endParaRPr sz="2200"/>
          </a:p>
        </p:txBody>
      </p:sp>
      <p:sp>
        <p:nvSpPr>
          <p:cNvPr id="232" name="Google Shape;232;p21"/>
          <p:cNvSpPr/>
          <p:nvPr/>
        </p:nvSpPr>
        <p:spPr>
          <a:xfrm>
            <a:off x="852121" y="452073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深蹲">
            <a:hlinkClick r:id="" action="ppaction://media"/>
            <a:extLst>
              <a:ext uri="{FF2B5EF4-FFF2-40B4-BE49-F238E27FC236}">
                <a16:creationId xmlns:a16="http://schemas.microsoft.com/office/drawing/2014/main" id="{926D86F6-2845-497E-8167-CB38C26741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3340" y="946915"/>
            <a:ext cx="6394632" cy="35969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"/>
          <p:cNvSpPr/>
          <p:nvPr/>
        </p:nvSpPr>
        <p:spPr>
          <a:xfrm>
            <a:off x="3211400" y="3052125"/>
            <a:ext cx="2399281" cy="1508752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"/>
          <p:cNvSpPr txBox="1">
            <a:spLocks noGrp="1"/>
          </p:cNvSpPr>
          <p:nvPr>
            <p:ph type="subTitle" idx="4294967295"/>
          </p:nvPr>
        </p:nvSpPr>
        <p:spPr>
          <a:xfrm rot="483">
            <a:off x="3504841" y="3195268"/>
            <a:ext cx="21345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408410093</a:t>
            </a:r>
            <a:endParaRPr sz="27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葉財豪</a:t>
            </a:r>
            <a:endParaRPr sz="27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3358125" y="562450"/>
            <a:ext cx="2399281" cy="1508752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"/>
          <p:cNvSpPr txBox="1">
            <a:spLocks noGrp="1"/>
          </p:cNvSpPr>
          <p:nvPr>
            <p:ph type="subTitle" idx="4294967295"/>
          </p:nvPr>
        </p:nvSpPr>
        <p:spPr>
          <a:xfrm rot="483">
            <a:off x="3651566" y="705593"/>
            <a:ext cx="21345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408410046</a:t>
            </a:r>
            <a:endParaRPr sz="27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龔鈺閎</a:t>
            </a:r>
            <a:endParaRPr sz="27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6419450" y="562450"/>
            <a:ext cx="2399281" cy="1508752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 txBox="1">
            <a:spLocks noGrp="1"/>
          </p:cNvSpPr>
          <p:nvPr>
            <p:ph type="subTitle" idx="4294967295"/>
          </p:nvPr>
        </p:nvSpPr>
        <p:spPr>
          <a:xfrm rot="483">
            <a:off x="6712891" y="705593"/>
            <a:ext cx="21345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408410054</a:t>
            </a:r>
            <a:endParaRPr sz="27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蕭子祥</a:t>
            </a:r>
            <a:endParaRPr sz="27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263050" y="3052125"/>
            <a:ext cx="2399281" cy="1508752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4294967295"/>
          </p:nvPr>
        </p:nvSpPr>
        <p:spPr>
          <a:xfrm rot="483">
            <a:off x="556491" y="3195268"/>
            <a:ext cx="21345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408410070</a:t>
            </a:r>
            <a:endParaRPr sz="27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蘇展陞</a:t>
            </a:r>
            <a:endParaRPr sz="27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6211925" y="3052125"/>
            <a:ext cx="2399281" cy="1508752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4294967295"/>
          </p:nvPr>
        </p:nvSpPr>
        <p:spPr>
          <a:xfrm rot="483">
            <a:off x="6505366" y="3195268"/>
            <a:ext cx="21345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408410094</a:t>
            </a:r>
            <a:endParaRPr sz="27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葉丞勛</a:t>
            </a:r>
            <a:endParaRPr sz="27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314250" y="146075"/>
            <a:ext cx="2619000" cy="23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800"/>
              <a:t>Who are we?</a:t>
            </a:r>
            <a:endParaRPr sz="48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800"/>
              <a:t>組員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ctrTitle"/>
          </p:nvPr>
        </p:nvSpPr>
        <p:spPr>
          <a:xfrm>
            <a:off x="685800" y="1991855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500"/>
              <a:t>Thank You ! ! !</a:t>
            </a:r>
            <a:endParaRPr sz="6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ctrTitle"/>
          </p:nvPr>
        </p:nvSpPr>
        <p:spPr>
          <a:xfrm>
            <a:off x="685800" y="153438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294967295"/>
          </p:nvPr>
        </p:nvSpPr>
        <p:spPr>
          <a:xfrm>
            <a:off x="1789169" y="1531899"/>
            <a:ext cx="14967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動機</a:t>
            </a:r>
            <a:endParaRPr sz="39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64" name="Google Shape;64;p5"/>
          <p:cNvGrpSpPr/>
          <p:nvPr/>
        </p:nvGrpSpPr>
        <p:grpSpPr>
          <a:xfrm>
            <a:off x="792257" y="1512849"/>
            <a:ext cx="894000" cy="754200"/>
            <a:chOff x="288988" y="1294150"/>
            <a:chExt cx="894000" cy="754200"/>
          </a:xfrm>
        </p:grpSpPr>
        <p:sp>
          <p:nvSpPr>
            <p:cNvPr id="65" name="Google Shape;65;p5"/>
            <p:cNvSpPr/>
            <p:nvPr/>
          </p:nvSpPr>
          <p:spPr>
            <a:xfrm>
              <a:off x="352150" y="1313250"/>
              <a:ext cx="767676" cy="716003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 txBox="1"/>
            <p:nvPr/>
          </p:nvSpPr>
          <p:spPr>
            <a:xfrm>
              <a:off x="288988" y="1294150"/>
              <a:ext cx="8940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rPr lang="en" sz="3700" b="0" i="0" u="none" strike="noStrike" cap="none">
                  <a:solidFill>
                    <a:schemeClr val="lt1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1</a:t>
              </a:r>
              <a:endParaRPr sz="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>
            <a:off x="792257" y="2553999"/>
            <a:ext cx="894000" cy="754200"/>
            <a:chOff x="288988" y="1294150"/>
            <a:chExt cx="894000" cy="754200"/>
          </a:xfrm>
        </p:grpSpPr>
        <p:sp>
          <p:nvSpPr>
            <p:cNvPr id="68" name="Google Shape;68;p5"/>
            <p:cNvSpPr/>
            <p:nvPr/>
          </p:nvSpPr>
          <p:spPr>
            <a:xfrm>
              <a:off x="352150" y="1313250"/>
              <a:ext cx="767676" cy="716003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"/>
            <p:cNvSpPr txBox="1"/>
            <p:nvPr/>
          </p:nvSpPr>
          <p:spPr>
            <a:xfrm>
              <a:off x="288988" y="1294150"/>
              <a:ext cx="8940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rPr lang="en" sz="3700" b="0" i="0" u="none" strike="noStrike" cap="none">
                  <a:solidFill>
                    <a:schemeClr val="lt1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2</a:t>
              </a:r>
              <a:endParaRPr sz="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" name="Google Shape;70;p5"/>
          <p:cNvGrpSpPr/>
          <p:nvPr/>
        </p:nvGrpSpPr>
        <p:grpSpPr>
          <a:xfrm>
            <a:off x="792257" y="3595149"/>
            <a:ext cx="894000" cy="754200"/>
            <a:chOff x="288988" y="1294150"/>
            <a:chExt cx="894000" cy="754200"/>
          </a:xfrm>
        </p:grpSpPr>
        <p:sp>
          <p:nvSpPr>
            <p:cNvPr id="71" name="Google Shape;71;p5"/>
            <p:cNvSpPr/>
            <p:nvPr/>
          </p:nvSpPr>
          <p:spPr>
            <a:xfrm>
              <a:off x="352150" y="1313250"/>
              <a:ext cx="767676" cy="716003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"/>
            <p:cNvSpPr txBox="1"/>
            <p:nvPr/>
          </p:nvSpPr>
          <p:spPr>
            <a:xfrm>
              <a:off x="288988" y="1294150"/>
              <a:ext cx="8940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rPr lang="en" sz="3700" b="0" i="0" u="none" strike="noStrike" cap="none">
                  <a:solidFill>
                    <a:schemeClr val="lt1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3</a:t>
              </a:r>
              <a:endParaRPr sz="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subTitle" idx="4294967295"/>
          </p:nvPr>
        </p:nvSpPr>
        <p:spPr>
          <a:xfrm>
            <a:off x="1789169" y="3614199"/>
            <a:ext cx="14967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實作方式</a:t>
            </a:r>
            <a:endParaRPr sz="39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4294967295"/>
          </p:nvPr>
        </p:nvSpPr>
        <p:spPr>
          <a:xfrm>
            <a:off x="1851869" y="2573049"/>
            <a:ext cx="1371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專題目標</a:t>
            </a:r>
            <a:endParaRPr sz="39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75" name="Google Shape;75;p5"/>
          <p:cNvGrpSpPr/>
          <p:nvPr/>
        </p:nvGrpSpPr>
        <p:grpSpPr>
          <a:xfrm>
            <a:off x="5595907" y="1512849"/>
            <a:ext cx="894000" cy="754200"/>
            <a:chOff x="288988" y="1294150"/>
            <a:chExt cx="894000" cy="754200"/>
          </a:xfrm>
        </p:grpSpPr>
        <p:sp>
          <p:nvSpPr>
            <p:cNvPr id="76" name="Google Shape;76;p5"/>
            <p:cNvSpPr/>
            <p:nvPr/>
          </p:nvSpPr>
          <p:spPr>
            <a:xfrm>
              <a:off x="352150" y="1313250"/>
              <a:ext cx="767676" cy="716003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"/>
            <p:cNvSpPr txBox="1"/>
            <p:nvPr/>
          </p:nvSpPr>
          <p:spPr>
            <a:xfrm>
              <a:off x="288988" y="1294150"/>
              <a:ext cx="8940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rPr lang="en" sz="3700" b="0" i="0" u="none" strike="noStrike" cap="none">
                  <a:solidFill>
                    <a:schemeClr val="lt1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4</a:t>
              </a:r>
              <a:endParaRPr sz="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5"/>
          <p:cNvSpPr txBox="1">
            <a:spLocks noGrp="1"/>
          </p:cNvSpPr>
          <p:nvPr>
            <p:ph type="subTitle" idx="4294967295"/>
          </p:nvPr>
        </p:nvSpPr>
        <p:spPr>
          <a:xfrm>
            <a:off x="6592819" y="1531899"/>
            <a:ext cx="14967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Demo</a:t>
            </a:r>
            <a:endParaRPr sz="39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79" name="Google Shape;79;p5"/>
          <p:cNvGrpSpPr/>
          <p:nvPr/>
        </p:nvGrpSpPr>
        <p:grpSpPr>
          <a:xfrm rot="10575286" flipH="1">
            <a:off x="2998591" y="1004245"/>
            <a:ext cx="3146925" cy="420071"/>
            <a:chOff x="242825" y="1204225"/>
            <a:chExt cx="2136775" cy="318400"/>
          </a:xfrm>
        </p:grpSpPr>
        <p:sp>
          <p:nvSpPr>
            <p:cNvPr id="80" name="Google Shape;80;p5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 txBox="1">
            <a:spLocks noGrp="1"/>
          </p:cNvSpPr>
          <p:nvPr>
            <p:ph type="ctrTitle"/>
          </p:nvPr>
        </p:nvSpPr>
        <p:spPr>
          <a:xfrm>
            <a:off x="685800" y="2846005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1.</a:t>
            </a:r>
            <a:endParaRPr sz="6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動機</a:t>
            </a:r>
            <a:endParaRPr/>
          </a:p>
        </p:txBody>
      </p:sp>
      <p:sp>
        <p:nvSpPr>
          <p:cNvPr id="87" name="Google Shape;87;p6"/>
          <p:cNvSpPr/>
          <p:nvPr/>
        </p:nvSpPr>
        <p:spPr>
          <a:xfrm>
            <a:off x="3617075" y="1137688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subTitle" idx="1"/>
          </p:nvPr>
        </p:nvSpPr>
        <p:spPr>
          <a:xfrm>
            <a:off x="1105075" y="1172550"/>
            <a:ext cx="70521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疫情關係，再加上冬至已過，人們在家(宿舍)的時間比以往都還要長，Youtube 上出現許多健身相關的教學影片。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若有一個程式能檢查人在健身時的正確性，便能增加健身效率、降低姿勢不正確造成的傷害。</a:t>
            </a:r>
            <a:endParaRPr sz="2300"/>
          </a:p>
        </p:txBody>
      </p:sp>
      <p:sp>
        <p:nvSpPr>
          <p:cNvPr id="95" name="Google Shape;95;p7"/>
          <p:cNvSpPr txBox="1">
            <a:spLocks noGrp="1"/>
          </p:cNvSpPr>
          <p:nvPr>
            <p:ph type="ctrTitle"/>
          </p:nvPr>
        </p:nvSpPr>
        <p:spPr>
          <a:xfrm>
            <a:off x="783600" y="609725"/>
            <a:ext cx="15462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1.   動機</a:t>
            </a:r>
            <a:endParaRPr sz="2200"/>
          </a:p>
        </p:txBody>
      </p:sp>
      <p:sp>
        <p:nvSpPr>
          <p:cNvPr id="96" name="Google Shape;96;p7"/>
          <p:cNvSpPr/>
          <p:nvPr/>
        </p:nvSpPr>
        <p:spPr>
          <a:xfrm>
            <a:off x="852121" y="452073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>
            <a:spLocks noGrp="1"/>
          </p:cNvSpPr>
          <p:nvPr>
            <p:ph type="ctrTitle"/>
          </p:nvPr>
        </p:nvSpPr>
        <p:spPr>
          <a:xfrm>
            <a:off x="685800" y="2846005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2.</a:t>
            </a:r>
            <a:endParaRPr sz="6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專題目標</a:t>
            </a:r>
            <a:endParaRPr/>
          </a:p>
        </p:txBody>
      </p:sp>
      <p:sp>
        <p:nvSpPr>
          <p:cNvPr id="102" name="Google Shape;102;p8"/>
          <p:cNvSpPr/>
          <p:nvPr/>
        </p:nvSpPr>
        <p:spPr>
          <a:xfrm>
            <a:off x="3617075" y="1137688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1"/>
          </p:nvPr>
        </p:nvSpPr>
        <p:spPr>
          <a:xfrm>
            <a:off x="1105075" y="1172550"/>
            <a:ext cx="70521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檢查健身姿勢的正確性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E.g. 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舉啞鈴：手臂不能移動，且舉起時手肘應小於一定角度、放下時應靠近腿部才算是正確姿勢。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</p:txBody>
      </p:sp>
      <p:sp>
        <p:nvSpPr>
          <p:cNvPr id="110" name="Google Shape;110;p9"/>
          <p:cNvSpPr txBox="1">
            <a:spLocks noGrp="1"/>
          </p:cNvSpPr>
          <p:nvPr>
            <p:ph type="ctrTitle"/>
          </p:nvPr>
        </p:nvSpPr>
        <p:spPr>
          <a:xfrm>
            <a:off x="783600" y="532425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2.   專題目標</a:t>
            </a:r>
            <a:endParaRPr sz="2200"/>
          </a:p>
        </p:txBody>
      </p:sp>
      <p:sp>
        <p:nvSpPr>
          <p:cNvPr id="111" name="Google Shape;111;p9"/>
          <p:cNvSpPr/>
          <p:nvPr/>
        </p:nvSpPr>
        <p:spPr>
          <a:xfrm>
            <a:off x="852121" y="452073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9"/>
          <p:cNvSpPr/>
          <p:nvPr/>
        </p:nvSpPr>
        <p:spPr>
          <a:xfrm>
            <a:off x="7257792" y="452077"/>
            <a:ext cx="1330701" cy="1647535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>
            <a:spLocks noGrp="1"/>
          </p:cNvSpPr>
          <p:nvPr>
            <p:ph type="ctrTitle"/>
          </p:nvPr>
        </p:nvSpPr>
        <p:spPr>
          <a:xfrm>
            <a:off x="685800" y="2846005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3.</a:t>
            </a:r>
            <a:endParaRPr sz="6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實作方式</a:t>
            </a:r>
            <a:endParaRPr/>
          </a:p>
        </p:txBody>
      </p:sp>
      <p:sp>
        <p:nvSpPr>
          <p:cNvPr id="118" name="Google Shape;118;p10"/>
          <p:cNvSpPr/>
          <p:nvPr/>
        </p:nvSpPr>
        <p:spPr>
          <a:xfrm>
            <a:off x="3617075" y="1137688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ctrTitle"/>
          </p:nvPr>
        </p:nvSpPr>
        <p:spPr>
          <a:xfrm>
            <a:off x="783600" y="532425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3.   實作方式</a:t>
            </a:r>
            <a:endParaRPr sz="2200"/>
          </a:p>
        </p:txBody>
      </p:sp>
      <p:sp>
        <p:nvSpPr>
          <p:cNvPr id="126" name="Google Shape;126;p11"/>
          <p:cNvSpPr/>
          <p:nvPr/>
        </p:nvSpPr>
        <p:spPr>
          <a:xfrm>
            <a:off x="852121" y="452073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1"/>
          <p:cNvSpPr txBox="1">
            <a:spLocks noGrp="1"/>
          </p:cNvSpPr>
          <p:nvPr>
            <p:ph type="subTitle" idx="1"/>
          </p:nvPr>
        </p:nvSpPr>
        <p:spPr>
          <a:xfrm>
            <a:off x="1105075" y="1172550"/>
            <a:ext cx="70521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300"/>
              <a:t>Python package 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●"/>
            </a:pPr>
            <a:r>
              <a:rPr lang="en" sz="2300"/>
              <a:t>OpenCV</a:t>
            </a:r>
            <a:endParaRPr sz="23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●"/>
            </a:pPr>
            <a:r>
              <a:rPr lang="en" sz="2300"/>
              <a:t>Tkinter</a:t>
            </a:r>
            <a:endParaRPr/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300"/>
              <a:t>Code :</a:t>
            </a:r>
            <a:endParaRPr sz="23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●"/>
            </a:pPr>
            <a:r>
              <a:rPr lang="en" sz="2300"/>
              <a:t>Angle  calculation - numpy.arctan2(x, y)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●"/>
            </a:pPr>
            <a:r>
              <a:rPr lang="en" sz="2300"/>
              <a:t>Error neglect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D1D8DF"/>
      </a:dk2>
      <a:lt2>
        <a:srgbClr val="4F565C"/>
      </a:lt2>
      <a:accent1>
        <a:srgbClr val="71AEF0"/>
      </a:accent1>
      <a:accent2>
        <a:srgbClr val="88E6DC"/>
      </a:accent2>
      <a:accent3>
        <a:srgbClr val="A6D145"/>
      </a:accent3>
      <a:accent4>
        <a:srgbClr val="FFE000"/>
      </a:accent4>
      <a:accent5>
        <a:srgbClr val="FC765C"/>
      </a:accent5>
      <a:accent6>
        <a:srgbClr val="A693C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295</Words>
  <Application>Microsoft Office PowerPoint</Application>
  <PresentationFormat>如螢幕大小 (16:9)</PresentationFormat>
  <Paragraphs>121</Paragraphs>
  <Slides>20</Slides>
  <Notes>20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Walter Turncoat</vt:lpstr>
      <vt:lpstr>Sniglet</vt:lpstr>
      <vt:lpstr>Noto Sans Symbols</vt:lpstr>
      <vt:lpstr>Arial</vt:lpstr>
      <vt:lpstr>Ursula template</vt:lpstr>
      <vt:lpstr>Body Detection- am i right while working out?</vt:lpstr>
      <vt:lpstr>Who are we? 組員</vt:lpstr>
      <vt:lpstr>Content</vt:lpstr>
      <vt:lpstr>1.  動機</vt:lpstr>
      <vt:lpstr>1.   動機</vt:lpstr>
      <vt:lpstr>2.  專題目標</vt:lpstr>
      <vt:lpstr>2.   專題目標</vt:lpstr>
      <vt:lpstr>3.  實作方式</vt:lpstr>
      <vt:lpstr>3.   實作方式</vt:lpstr>
      <vt:lpstr>3.   實作方式</vt:lpstr>
      <vt:lpstr>3.   實作方式</vt:lpstr>
      <vt:lpstr>3.   實作方式</vt:lpstr>
      <vt:lpstr>3.   實作方式</vt:lpstr>
      <vt:lpstr>3.   實作方式</vt:lpstr>
      <vt:lpstr>4.  Demo</vt:lpstr>
      <vt:lpstr>4.    Demo</vt:lpstr>
      <vt:lpstr>4.    Demo</vt:lpstr>
      <vt:lpstr>4.    Demo</vt:lpstr>
      <vt:lpstr>4.    Demo</vt:lpstr>
      <vt:lpstr>Thank You ! !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Detection- am i right while working out?</dc:title>
  <dc:creator>User</dc:creator>
  <cp:lastModifiedBy>蘇展陞</cp:lastModifiedBy>
  <cp:revision>3</cp:revision>
  <dcterms:modified xsi:type="dcterms:W3CDTF">2022-01-14T13:34:40Z</dcterms:modified>
</cp:coreProperties>
</file>